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411" r:id="rId2"/>
    <p:sldId id="457" r:id="rId3"/>
    <p:sldId id="422" r:id="rId4"/>
    <p:sldId id="450" r:id="rId5"/>
    <p:sldId id="447" r:id="rId6"/>
    <p:sldId id="427" r:id="rId7"/>
    <p:sldId id="508" r:id="rId8"/>
    <p:sldId id="448" r:id="rId9"/>
    <p:sldId id="506" r:id="rId10"/>
    <p:sldId id="507" r:id="rId11"/>
    <p:sldId id="451" r:id="rId12"/>
    <p:sldId id="455" r:id="rId13"/>
  </p:sldIdLst>
  <p:sldSz cx="12192000" cy="6858000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076"/>
    <a:srgbClr val="147F16"/>
    <a:srgbClr val="0B22F0"/>
    <a:srgbClr val="BFBFBF"/>
    <a:srgbClr val="0E7910"/>
    <a:srgbClr val="0000FF"/>
    <a:srgbClr val="38FFFE"/>
    <a:srgbClr val="FD29FC"/>
    <a:srgbClr val="285074"/>
    <a:srgbClr val="718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68" autoAdjust="0"/>
    <p:restoredTop sz="93710" autoAdjust="0"/>
  </p:normalViewPr>
  <p:slideViewPr>
    <p:cSldViewPr>
      <p:cViewPr>
        <p:scale>
          <a:sx n="96" d="100"/>
          <a:sy n="96" d="100"/>
        </p:scale>
        <p:origin x="768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201DEB-2C77-4BA3-BB3D-812F56DC8E9B}" type="datetimeFigureOut">
              <a:rPr lang="nl-BE"/>
              <a:pPr>
                <a:defRPr/>
              </a:pPr>
              <a:t>9/12/19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82B918-6FF9-4344-9A80-985DBCA52803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5288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2B918-6FF9-4344-9A80-985DBCA52803}" type="slidenum">
              <a:rPr lang="nl-BE"/>
              <a:pPr>
                <a:defRPr/>
              </a:pPr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714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2B918-6FF9-4344-9A80-985DBCA52803}" type="slidenum">
              <a:rPr lang="nl-BE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746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2B918-6FF9-4344-9A80-985DBCA52803}" type="slidenum">
              <a:rPr lang="nl-BE"/>
              <a:pPr>
                <a:defRPr/>
              </a:pPr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660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2B918-6FF9-4344-9A80-985DBCA52803}" type="slidenum">
              <a:rPr lang="nl-BE"/>
              <a:pPr>
                <a:defRPr/>
              </a:pPr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280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B3C321-95E9-9240-999D-7326819B8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22" y="0"/>
            <a:ext cx="12196722" cy="4066273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839417" y="4382924"/>
            <a:ext cx="10945215" cy="8161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E477B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0" name="Subtitle 2"/>
          <p:cNvSpPr>
            <a:spLocks noGrp="1"/>
          </p:cNvSpPr>
          <p:nvPr userDrawn="1">
            <p:ph type="subTitle" idx="1"/>
          </p:nvPr>
        </p:nvSpPr>
        <p:spPr>
          <a:xfrm>
            <a:off x="839417" y="5376366"/>
            <a:ext cx="9840217" cy="114897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/>
          <a:lstStyle>
            <a:lvl1pPr marL="0" indent="0" algn="l">
              <a:buNone/>
              <a:defRPr sz="2000">
                <a:solidFill>
                  <a:srgbClr val="2E5483"/>
                </a:solidFill>
                <a:effectLst/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AFE1318F-D21F-EA4E-AA0F-8874130B150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6273"/>
            <a:ext cx="12204700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F0F200B-6DA1-E44D-B31F-CCBB23608A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75" y="5748338"/>
            <a:ext cx="106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99F08C4-4D96-6842-B61D-79654F5DF3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838" y="6052071"/>
            <a:ext cx="2565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448"/>
            <a:ext cx="10656656" cy="13683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FF34-1EDD-49C3-A0CF-8637DF03B2E1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009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823F-9157-4389-B691-1BA576051084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467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400F2F8-CD5F-BE45-B67B-1B9C3FA8DB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67989" y="-5667987"/>
            <a:ext cx="856022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7"/>
            <a:ext cx="11422683" cy="5448607"/>
          </a:xfrm>
          <a:noFill/>
          <a:ln>
            <a:noFill/>
          </a:ln>
        </p:spPr>
        <p:txBody>
          <a:bodyPr/>
          <a:lstStyle>
            <a:lvl1pPr>
              <a:defRPr sz="2800">
                <a:solidFill>
                  <a:srgbClr val="244E76"/>
                </a:solidFill>
                <a:effectLst/>
              </a:defRPr>
            </a:lvl1pPr>
            <a:lvl2pPr>
              <a:defRPr sz="2800">
                <a:solidFill>
                  <a:srgbClr val="244E76"/>
                </a:solidFill>
                <a:effectLst/>
              </a:defRPr>
            </a:lvl2pPr>
            <a:lvl3pPr>
              <a:defRPr sz="2800">
                <a:solidFill>
                  <a:srgbClr val="244E76"/>
                </a:solidFill>
                <a:effectLst/>
              </a:defRPr>
            </a:lvl3pPr>
            <a:lvl4pPr>
              <a:defRPr sz="2800">
                <a:solidFill>
                  <a:srgbClr val="244E76"/>
                </a:solidFill>
                <a:effectLst/>
              </a:defRPr>
            </a:lvl4pPr>
            <a:lvl5pPr>
              <a:defRPr sz="2800">
                <a:solidFill>
                  <a:srgbClr val="244E76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556947"/>
            <a:ext cx="2844800" cy="3010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7368" y="32405"/>
            <a:ext cx="10747467" cy="8236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D5E"/>
                </a:solidFill>
                <a:effectLst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10" name="Picture 3" descr="Ligne_orange">
            <a:extLst>
              <a:ext uri="{FF2B5EF4-FFF2-40B4-BE49-F238E27FC236}">
                <a16:creationId xmlns:a16="http://schemas.microsoft.com/office/drawing/2014/main" id="{33929683-F840-584F-A3F5-D42DD284F4AD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216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F55670-513A-F04A-A72C-42D4CBAE3B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655" y="0"/>
            <a:ext cx="966484" cy="8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3219-7261-4680-814E-1D3245F4FCCA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91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448"/>
            <a:ext cx="10656656" cy="13683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1F0B-2B2A-49E8-AC41-34471AA7693B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94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448"/>
            <a:ext cx="10656656" cy="13683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AB45-B3EF-4015-BEB9-F4DFF081CB15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4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448"/>
            <a:ext cx="10656656" cy="13683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E063-60F4-4A49-A01A-662D37ECC790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28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81FF-D83F-41E6-B641-86F65B27E6A6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83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BD6E-965C-4EE0-84C3-E7D838B54BB8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99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CBB1-5104-4ABE-B31F-D59EADB47161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354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6" y="6512324"/>
            <a:ext cx="7008284" cy="30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Q. Errera, EGU 2014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4173" y="6520260"/>
            <a:ext cx="3189817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Vienna, 1 May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1840" y="6512324"/>
            <a:ext cx="2844800" cy="30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FAB0FAE-F169-484D-8E1D-076F5F78C501}" type="slidenum">
              <a:rPr lang="nl-BE" smtClean="0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9350" y="1340769"/>
            <a:ext cx="11590701" cy="5160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  <a:endParaRPr lang="nl-BE" altLang="nl-BE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1967541" y="44448"/>
            <a:ext cx="8640960" cy="13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060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060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060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06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trato.aeronomie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ernicus-stratosphere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8A33E-C6FA-9C45-A3AF-D87575D7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7" y="4221088"/>
            <a:ext cx="11305256" cy="816169"/>
          </a:xfrm>
        </p:spPr>
        <p:txBody>
          <a:bodyPr/>
          <a:lstStyle/>
          <a:p>
            <a:r>
              <a:rPr lang="en-US"/>
              <a:t>On the added value of chemical reanalyses in the middle atmosphere: lessons learned from the BASCOE Reanalysis of Aura MLS, version 2</a:t>
            </a:r>
            <a:r>
              <a:rPr lang="fr-BE"/>
              <a:t> (BRAM2)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34257-062D-524A-AD63-CCE58143B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7" y="5157192"/>
            <a:ext cx="11161239" cy="1584176"/>
          </a:xfrm>
        </p:spPr>
        <p:txBody>
          <a:bodyPr/>
          <a:lstStyle/>
          <a:p>
            <a:r>
              <a:rPr lang="en-US"/>
              <a:t>Q. Errera</a:t>
            </a:r>
            <a:r>
              <a:rPr lang="en-US" baseline="30000"/>
              <a:t>1</a:t>
            </a:r>
            <a:r>
              <a:rPr lang="en-US"/>
              <a:t>, S. Chabrillat</a:t>
            </a:r>
            <a:r>
              <a:rPr lang="en-US" baseline="30000"/>
              <a:t>1</a:t>
            </a:r>
            <a:r>
              <a:rPr lang="en-US"/>
              <a:t>, Y. Christophe</a:t>
            </a:r>
            <a:r>
              <a:rPr lang="en-US" baseline="30000"/>
              <a:t>1</a:t>
            </a:r>
            <a:r>
              <a:rPr lang="en-US"/>
              <a:t>, J. Debosscher</a:t>
            </a:r>
            <a:r>
              <a:rPr lang="en-US" baseline="30000"/>
              <a:t>1</a:t>
            </a:r>
            <a:r>
              <a:rPr lang="en-US"/>
              <a:t>, D. Hubert</a:t>
            </a:r>
            <a:r>
              <a:rPr lang="en-US" baseline="30000"/>
              <a:t>1</a:t>
            </a:r>
            <a:r>
              <a:rPr lang="en-US"/>
              <a:t>, D. Minganti</a:t>
            </a:r>
            <a:r>
              <a:rPr lang="en-US" baseline="30000"/>
              <a:t>1</a:t>
            </a:r>
            <a:r>
              <a:rPr lang="en-US"/>
              <a:t>, M. Santee</a:t>
            </a:r>
            <a:r>
              <a:rPr lang="en-US" baseline="30000"/>
              <a:t>2</a:t>
            </a:r>
            <a:r>
              <a:rPr lang="en-US"/>
              <a:t>, M. Shiotani</a:t>
            </a:r>
            <a:r>
              <a:rPr lang="en-US" baseline="30000"/>
              <a:t>3</a:t>
            </a:r>
            <a:r>
              <a:rPr lang="en-US"/>
              <a:t>, S. Skachko</a:t>
            </a:r>
            <a:r>
              <a:rPr lang="en-US" baseline="30000"/>
              <a:t>4</a:t>
            </a:r>
            <a:r>
              <a:rPr lang="en-US"/>
              <a:t>, T. von Clarman</a:t>
            </a:r>
            <a:r>
              <a:rPr lang="en-US" baseline="30000"/>
              <a:t>5</a:t>
            </a:r>
            <a:r>
              <a:rPr lang="en-US"/>
              <a:t> and K. Walker</a:t>
            </a:r>
            <a:r>
              <a:rPr lang="en-US" baseline="30000"/>
              <a:t>6</a:t>
            </a:r>
            <a:r>
              <a:rPr lang="fr-BE"/>
              <a:t> </a:t>
            </a:r>
            <a:endParaRPr lang="en-US"/>
          </a:p>
          <a:p>
            <a:r>
              <a:rPr lang="en-US"/>
              <a:t>AGU Fall Meeting, 2019, San Francisco, USA</a:t>
            </a:r>
          </a:p>
          <a:p>
            <a:r>
              <a:rPr lang="en-US" sz="1200" baseline="30000"/>
              <a:t>1</a:t>
            </a:r>
            <a:r>
              <a:rPr lang="fr-BE" sz="1200"/>
              <a:t>Royal Belgian Institute for Space Aeronomy; </a:t>
            </a:r>
            <a:r>
              <a:rPr lang="fr-BE" sz="1200" baseline="30000"/>
              <a:t>2</a:t>
            </a:r>
            <a:r>
              <a:rPr lang="fr-BE" sz="1200"/>
              <a:t>Jet Propulsion Laboratory, USA; </a:t>
            </a:r>
            <a:r>
              <a:rPr lang="fr-BE" sz="1200" baseline="30000"/>
              <a:t>3</a:t>
            </a:r>
            <a:r>
              <a:rPr lang="fr-BE" sz="1200"/>
              <a:t>Kyoto University, Japan; </a:t>
            </a:r>
          </a:p>
          <a:p>
            <a:r>
              <a:rPr lang="fr-BE" sz="1200" baseline="30000"/>
              <a:t>4</a:t>
            </a:r>
            <a:r>
              <a:rPr lang="fr-BE" sz="1200"/>
              <a:t>Environment and Climate Change Canada; </a:t>
            </a:r>
            <a:r>
              <a:rPr lang="fr-BE" sz="1200" baseline="30000"/>
              <a:t>5</a:t>
            </a:r>
            <a:r>
              <a:rPr lang="fr-BE" sz="1200"/>
              <a:t>Karlsruhe Institute of Technology, Germany; </a:t>
            </a:r>
            <a:r>
              <a:rPr lang="fr-BE" sz="1200" baseline="30000"/>
              <a:t>6</a:t>
            </a:r>
            <a:r>
              <a:rPr lang="fr-BE" sz="1200"/>
              <a:t>University of Toronto, Canada</a:t>
            </a:r>
          </a:p>
          <a:p>
            <a:endParaRPr lang="fr-BE" sz="1200"/>
          </a:p>
          <a:p>
            <a:br>
              <a:rPr lang="fr-BE" sz="1000"/>
            </a:br>
            <a:endParaRPr lang="fr-BE" sz="1000"/>
          </a:p>
          <a:p>
            <a:endParaRPr lang="en-US" sz="1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CB5155-C5E0-4444-B697-F3901C6D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8BE83B-AF48-AD4C-9DF1-98E1F267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BRAM2 uncertainty based on the ensemble spread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C0A296-F5C0-3F4F-9783-BA74CD732D67}"/>
              </a:ext>
            </a:extLst>
          </p:cNvPr>
          <p:cNvSpPr txBox="1"/>
          <p:nvPr/>
        </p:nvSpPr>
        <p:spPr>
          <a:xfrm>
            <a:off x="191344" y="2276872"/>
            <a:ext cx="2226656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Left: Time series of daily mean (BRAM2-MLS) (top), STD(BRAM2-MLS) (centre) and the BRAM2 uncertainty (bottom) in the inner vortex (&lt;75°S) during the Antarctic winter 2009 for O</a:t>
            </a:r>
            <a:r>
              <a:rPr lang="en-US" sz="1600" baseline="-25000"/>
              <a:t>3</a:t>
            </a:r>
            <a:r>
              <a:rPr lang="en-US" sz="1600"/>
              <a:t>, H</a:t>
            </a:r>
            <a:r>
              <a:rPr lang="en-US" sz="1600" baseline="-25000"/>
              <a:t>2</a:t>
            </a:r>
            <a:r>
              <a:rPr lang="en-US" sz="1600"/>
              <a:t>O, N</a:t>
            </a:r>
            <a:r>
              <a:rPr lang="en-US" sz="1600" baseline="-25000"/>
              <a:t>2</a:t>
            </a:r>
            <a:r>
              <a:rPr lang="en-US" sz="1600"/>
              <a:t>O, HNO</a:t>
            </a:r>
            <a:r>
              <a:rPr lang="en-US" sz="1600" baseline="-25000"/>
              <a:t>3</a:t>
            </a:r>
            <a:r>
              <a:rPr lang="en-US" sz="1600"/>
              <a:t>, HCl and ClO.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FCE6DCE-E932-8C48-9E5C-3C48BD465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919995"/>
            <a:ext cx="8986330" cy="5938004"/>
          </a:xfrm>
        </p:spPr>
      </p:pic>
    </p:spTree>
    <p:extLst>
      <p:ext uri="{BB962C8B-B14F-4D97-AF65-F5344CB8AC3E}">
        <p14:creationId xmlns:p14="http://schemas.microsoft.com/office/powerpoint/2010/main" val="231091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677741F-A037-AB48-A815-FFBADC6C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7"/>
            <a:ext cx="11377263" cy="5448607"/>
          </a:xfrm>
        </p:spPr>
        <p:txBody>
          <a:bodyPr/>
          <a:lstStyle/>
          <a:p>
            <a:r>
              <a:rPr lang="en-US"/>
              <a:t>Like many other models (see SPARC/CCMVal), BASCOE-CTM has an ozone deficit arount 1 hPa (20% bias vs MLS)</a:t>
            </a:r>
          </a:p>
          <a:p>
            <a:r>
              <a:rPr lang="en-US"/>
              <a:t>Due to the small chemical time scale of ozone at these altitudes, DA cannot correct for this bias</a:t>
            </a:r>
          </a:p>
          <a:p>
            <a:r>
              <a:rPr lang="en-US"/>
              <a:t>BRAM2 ozone is only valid between 4-250 hPa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8F5518-14F4-794A-87F7-B98AAEA2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363B814-8A9F-0540-A97C-57A0A279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BRAM2 issue: BASCOE-CTM ozone deficit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9ED4BB-DBC8-D444-BA6D-6514D7BF7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6" t="10269" r="8045" b="35261"/>
          <a:stretch/>
        </p:blipFill>
        <p:spPr>
          <a:xfrm>
            <a:off x="9083141" y="3310878"/>
            <a:ext cx="2071694" cy="339659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FE5CE7F6-8900-9F40-81E9-ACF0E3D53590}"/>
              </a:ext>
            </a:extLst>
          </p:cNvPr>
          <p:cNvGrpSpPr/>
          <p:nvPr/>
        </p:nvGrpSpPr>
        <p:grpSpPr>
          <a:xfrm>
            <a:off x="2855640" y="3501009"/>
            <a:ext cx="5358210" cy="3301500"/>
            <a:chOff x="737790" y="3766376"/>
            <a:chExt cx="5358210" cy="288458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EE9C5D1-9FB3-534D-AC7F-DC1E0CF6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72" y="3933056"/>
              <a:ext cx="4752528" cy="225623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A6098CC-6D4A-2F4C-8B52-F3839D2EAC32}"/>
                </a:ext>
              </a:extLst>
            </p:cNvPr>
            <p:cNvSpPr txBox="1"/>
            <p:nvPr/>
          </p:nvSpPr>
          <p:spPr>
            <a:xfrm>
              <a:off x="1127448" y="4797152"/>
              <a:ext cx="720080" cy="52322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/>
                <a:t>10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400EBE1-3E80-C340-AFBC-B511A88CD2B0}"/>
                </a:ext>
              </a:extLst>
            </p:cNvPr>
            <p:cNvSpPr txBox="1"/>
            <p:nvPr/>
          </p:nvSpPr>
          <p:spPr>
            <a:xfrm>
              <a:off x="839416" y="5282044"/>
              <a:ext cx="1008112" cy="52322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/>
                <a:t>100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5348716-5757-4B43-BD99-308B2ED4C6F3}"/>
                </a:ext>
              </a:extLst>
            </p:cNvPr>
            <p:cNvSpPr txBox="1"/>
            <p:nvPr/>
          </p:nvSpPr>
          <p:spPr>
            <a:xfrm>
              <a:off x="839416" y="3769876"/>
              <a:ext cx="1008112" cy="52322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/>
                <a:t>0.1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2ED99E-8E4F-3C40-817F-1262C4B0B163}"/>
                </a:ext>
              </a:extLst>
            </p:cNvPr>
            <p:cNvSpPr txBox="1"/>
            <p:nvPr/>
          </p:nvSpPr>
          <p:spPr>
            <a:xfrm>
              <a:off x="839416" y="4254768"/>
              <a:ext cx="1008112" cy="52322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/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11E0112-7C71-6C46-9559-E58984B395B2}"/>
                </a:ext>
              </a:extLst>
            </p:cNvPr>
            <p:cNvSpPr txBox="1"/>
            <p:nvPr/>
          </p:nvSpPr>
          <p:spPr>
            <a:xfrm rot="16200000">
              <a:off x="-147501" y="4651667"/>
              <a:ext cx="2232248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Pressure (hPa)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730EBAC-2887-9F46-A88E-67EA43AE4CAA}"/>
                </a:ext>
              </a:extLst>
            </p:cNvPr>
            <p:cNvSpPr txBox="1"/>
            <p:nvPr/>
          </p:nvSpPr>
          <p:spPr>
            <a:xfrm>
              <a:off x="2963652" y="6189292"/>
              <a:ext cx="2232248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O3 (ppmv)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3216DCF2-5D5E-2340-AE12-F8DACAF06227}"/>
              </a:ext>
            </a:extLst>
          </p:cNvPr>
          <p:cNvSpPr txBox="1"/>
          <p:nvPr/>
        </p:nvSpPr>
        <p:spPr>
          <a:xfrm>
            <a:off x="361775" y="4132012"/>
            <a:ext cx="216024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Comparison between MIPAS ozone and CCMVal models (from SPARC/CCMVal report, Fig. 6.17)</a:t>
            </a:r>
          </a:p>
        </p:txBody>
      </p:sp>
    </p:spTree>
    <p:extLst>
      <p:ext uri="{BB962C8B-B14F-4D97-AF65-F5344CB8AC3E}">
        <p14:creationId xmlns:p14="http://schemas.microsoft.com/office/powerpoint/2010/main" val="196718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3DD01EB-D37F-F546-9A13-8515480D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7"/>
            <a:ext cx="11422683" cy="4680519"/>
          </a:xfrm>
          <a:ln>
            <a:noFill/>
          </a:ln>
        </p:spPr>
        <p:txBody>
          <a:bodyPr/>
          <a:lstStyle/>
          <a:p>
            <a:r>
              <a:rPr lang="en-US"/>
              <a:t>BRAM2 adds values to MLS (O</a:t>
            </a:r>
            <a:r>
              <a:rPr lang="en-US" baseline="-25000"/>
              <a:t>3</a:t>
            </a:r>
            <a:r>
              <a:rPr lang="en-US"/>
              <a:t> vertical oscillations, extrapolation in 4D) and the BASCOE CTM (e.g. in the upper stratosphere polar vortex)</a:t>
            </a:r>
          </a:p>
          <a:p>
            <a:r>
              <a:rPr lang="en-US"/>
              <a:t>BRAM2 can be used to diagnose differences between instruments (bias, drifts)</a:t>
            </a:r>
          </a:p>
          <a:p>
            <a:r>
              <a:rPr lang="en-US"/>
              <a:t>As 4D datasets, BRAM2 can be used – for example – to diagnose transport in the stratosphere (TEM analyses)</a:t>
            </a:r>
          </a:p>
          <a:p>
            <a:r>
              <a:rPr lang="en-US" dirty="0">
                <a:ea typeface="Open Sans" charset="0"/>
                <a:cs typeface="Open Sans" charset="0"/>
              </a:rPr>
              <a:t>BRAM2 6-hourly analysis (NetCDF-CF) available after registration: see </a:t>
            </a:r>
            <a:r>
              <a:rPr lang="en-US" dirty="0">
                <a:ea typeface="Open Sans" charset="0"/>
                <a:cs typeface="Open Sans" charset="0"/>
                <a:hlinkClick r:id="rId2"/>
              </a:rPr>
              <a:t>http://strato.aeronomie.be</a:t>
            </a:r>
            <a:r>
              <a:rPr lang="en-US" dirty="0">
                <a:ea typeface="Open Sans" charset="0"/>
                <a:cs typeface="Open Sans" charset="0"/>
              </a:rPr>
              <a:t> &gt; Datasets &gt; BRAM2</a:t>
            </a:r>
          </a:p>
          <a:p>
            <a:r>
              <a:rPr lang="en-US"/>
              <a:t>BRAM2 state in the space of independent observations available upon request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376302-0623-4141-8A2F-EAFDE9D6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3C53CF7-2EBF-3548-BD9C-40DD2180B2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446B35-1E5A-DC49-A785-AD392FC39285}"/>
              </a:ext>
            </a:extLst>
          </p:cNvPr>
          <p:cNvSpPr txBox="1"/>
          <p:nvPr/>
        </p:nvSpPr>
        <p:spPr>
          <a:xfrm>
            <a:off x="1892669" y="6187615"/>
            <a:ext cx="777686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This presentation is available here: </a:t>
            </a:r>
            <a:r>
              <a:rPr lang="en-US" dirty="0">
                <a:ea typeface="Open Sans" charset="0"/>
                <a:cs typeface="Open Sans" charset="0"/>
                <a:hlinkClick r:id="rId2"/>
              </a:rPr>
              <a:t>http://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Open Sans" charset="0"/>
                <a:cs typeface="Open Sans" charset="0"/>
                <a:hlinkClick r:id="rId2"/>
              </a:rPr>
              <a:t>strato.aeronomie.be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Open Sans" charset="0"/>
                <a:cs typeface="Open Sans" charset="0"/>
              </a:rPr>
              <a:t> &gt; Presentations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4" y="980728"/>
            <a:ext cx="11566698" cy="1134301"/>
          </a:xfrm>
        </p:spPr>
        <p:txBody>
          <a:bodyPr/>
          <a:lstStyle/>
          <a:p>
            <a:r>
              <a:rPr lang="en-US" sz="2400"/>
              <a:t>BASCOE produces operational analyses of Aura MLS profiles since 2009 for the validation of CAMS O</a:t>
            </a:r>
            <a:r>
              <a:rPr lang="en-US" sz="2400" baseline="-25000"/>
              <a:t>3</a:t>
            </a:r>
            <a:r>
              <a:rPr lang="en-US" sz="2400"/>
              <a:t> (Lefever et al., ACP, 2015; </a:t>
            </a:r>
            <a:r>
              <a:rPr lang="en-US" sz="2400">
                <a:hlinkClick r:id="rId3"/>
              </a:rPr>
              <a:t>www.copernicus-stratosphere.eu</a:t>
            </a:r>
            <a:r>
              <a:rPr lang="en-US" sz="2400"/>
              <a:t>)</a:t>
            </a:r>
          </a:p>
          <a:p>
            <a:r>
              <a:rPr lang="en-US" sz="2400"/>
              <a:t>For this service, BASCOE assimilates O</a:t>
            </a:r>
            <a:r>
              <a:rPr lang="en-US" sz="2400" baseline="-25000"/>
              <a:t>3</a:t>
            </a:r>
            <a:r>
              <a:rPr lang="en-US" sz="2400"/>
              <a:t>, H</a:t>
            </a:r>
            <a:r>
              <a:rPr lang="en-US" sz="2400" baseline="-25000"/>
              <a:t>2</a:t>
            </a:r>
            <a:r>
              <a:rPr lang="en-US" sz="2400"/>
              <a:t>O, HNO</a:t>
            </a:r>
            <a:r>
              <a:rPr lang="en-US" sz="2400" baseline="-25000"/>
              <a:t>3</a:t>
            </a:r>
            <a:r>
              <a:rPr lang="en-US" sz="2400"/>
              <a:t>, N</a:t>
            </a:r>
            <a:r>
              <a:rPr lang="en-US" sz="2400" baseline="-25000"/>
              <a:t>2</a:t>
            </a:r>
            <a:r>
              <a:rPr lang="en-US" sz="2400"/>
              <a:t>O, HCl and ClO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Motivations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263352" y="2204863"/>
            <a:ext cx="4896543" cy="41592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285076"/>
                </a:solidFill>
              </a:rPr>
              <a:t>These analyses are used by WMO Global Atmospheric Watch (GAW) Antarctic Ozone Bulletins to interpret ground-based observations</a:t>
            </a:r>
          </a:p>
          <a:p>
            <a:r>
              <a:rPr lang="en-US" sz="2400">
                <a:solidFill>
                  <a:srgbClr val="285076"/>
                </a:solidFill>
              </a:rPr>
              <a:t>A reanalysis of MLS was requested by WMO GAW</a:t>
            </a:r>
          </a:p>
          <a:p>
            <a:r>
              <a:rPr lang="en-US" sz="2400">
                <a:solidFill>
                  <a:srgbClr val="285076"/>
                </a:solidFill>
              </a:rPr>
              <a:t>BRAM: </a:t>
            </a:r>
            <a:r>
              <a:rPr lang="en-US" sz="2400" b="1">
                <a:solidFill>
                  <a:srgbClr val="285076"/>
                </a:solidFill>
              </a:rPr>
              <a:t>BASCOE Reanalysis of Aura MLS</a:t>
            </a:r>
            <a:endParaRPr lang="en-US" sz="2400">
              <a:solidFill>
                <a:srgbClr val="28507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8E2C18-A163-0A45-93B8-F8E747191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058" y="2247435"/>
            <a:ext cx="5861595" cy="43896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6437EC-9F4B-1941-9E0B-986A4CEDBC71}"/>
              </a:ext>
            </a:extLst>
          </p:cNvPr>
          <p:cNvSpPr txBox="1"/>
          <p:nvPr/>
        </p:nvSpPr>
        <p:spPr>
          <a:xfrm>
            <a:off x="877252" y="5805264"/>
            <a:ext cx="457067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Right: cover page of WMO Antarctic Ozone Bulletin 1/2014 showing the removal of HNO3 by PSC sedimentation from BASCOE analyses.  </a:t>
            </a:r>
          </a:p>
        </p:txBody>
      </p:sp>
    </p:spTree>
    <p:extLst>
      <p:ext uri="{BB962C8B-B14F-4D97-AF65-F5344CB8AC3E}">
        <p14:creationId xmlns:p14="http://schemas.microsoft.com/office/powerpoint/2010/main" val="140337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E94160E-5B34-6C4A-A268-669C8B76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2585953"/>
            <a:ext cx="6264696" cy="4176465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63A8253-A30B-6046-B67B-455EF651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80728"/>
            <a:ext cx="11422683" cy="2376262"/>
          </a:xfrm>
        </p:spPr>
        <p:txBody>
          <a:bodyPr/>
          <a:lstStyle/>
          <a:p>
            <a:r>
              <a:rPr lang="en-US" sz="2000"/>
              <a:t>A 15-year reanalysis (Sep 2004-Aug 2019) based on the assimilation of MLS v4 profiles using the Belgian Assimilation System for Chemical ObsErvations (BASCOE, Errera et al., ACP, 2019)</a:t>
            </a:r>
          </a:p>
          <a:p>
            <a:r>
              <a:rPr lang="en-US" sz="2000"/>
              <a:t>Profiles of 8 species assimilated: </a:t>
            </a:r>
            <a:r>
              <a:rPr lang="en-US" sz="2000" dirty="0">
                <a:ea typeface="Open Sans" charset="0"/>
                <a:cs typeface="Open Sans" charset="0"/>
              </a:rPr>
              <a:t>O</a:t>
            </a:r>
            <a:r>
              <a:rPr lang="en-US" sz="2000" baseline="-25000" dirty="0">
                <a:ea typeface="Open Sans" charset="0"/>
                <a:cs typeface="Open Sans" charset="0"/>
              </a:rPr>
              <a:t>3</a:t>
            </a:r>
            <a:r>
              <a:rPr lang="en-US" sz="2000" dirty="0">
                <a:ea typeface="Open Sans" charset="0"/>
                <a:cs typeface="Open Sans" charset="0"/>
              </a:rPr>
              <a:t>, H</a:t>
            </a:r>
            <a:r>
              <a:rPr lang="en-US" sz="2000" baseline="-25000" dirty="0">
                <a:ea typeface="Open Sans" charset="0"/>
                <a:cs typeface="Open Sans" charset="0"/>
              </a:rPr>
              <a:t>2</a:t>
            </a:r>
            <a:r>
              <a:rPr lang="en-US" sz="2000" dirty="0">
                <a:ea typeface="Open Sans" charset="0"/>
                <a:cs typeface="Open Sans" charset="0"/>
              </a:rPr>
              <a:t>O, HNO</a:t>
            </a:r>
            <a:r>
              <a:rPr lang="en-US" sz="2000" baseline="-25000" dirty="0">
                <a:ea typeface="Open Sans" charset="0"/>
                <a:cs typeface="Open Sans" charset="0"/>
              </a:rPr>
              <a:t>3</a:t>
            </a:r>
            <a:r>
              <a:rPr lang="en-US" sz="2000" dirty="0">
                <a:ea typeface="Open Sans" charset="0"/>
                <a:cs typeface="Open Sans" charset="0"/>
              </a:rPr>
              <a:t>, N</a:t>
            </a:r>
            <a:r>
              <a:rPr lang="en-US" sz="2000" baseline="-25000" dirty="0">
                <a:ea typeface="Open Sans" charset="0"/>
                <a:cs typeface="Open Sans" charset="0"/>
              </a:rPr>
              <a:t>2</a:t>
            </a:r>
            <a:r>
              <a:rPr lang="en-US" sz="2000" dirty="0">
                <a:ea typeface="Open Sans" charset="0"/>
                <a:cs typeface="Open Sans" charset="0"/>
              </a:rPr>
              <a:t>O, HCl, ClO, CO and CH</a:t>
            </a:r>
            <a:r>
              <a:rPr lang="en-US" sz="2000" baseline="-25000" dirty="0">
                <a:ea typeface="Open Sans" charset="0"/>
                <a:cs typeface="Open Sans" charset="0"/>
              </a:rPr>
              <a:t>3</a:t>
            </a:r>
            <a:r>
              <a:rPr lang="en-US" sz="2000" dirty="0">
                <a:ea typeface="Open Sans" charset="0"/>
                <a:cs typeface="Open Sans" charset="0"/>
              </a:rPr>
              <a:t>Cl </a:t>
            </a:r>
          </a:p>
          <a:p>
            <a:r>
              <a:rPr lang="en-US" sz="2000" dirty="0">
                <a:ea typeface="Open Sans" charset="0"/>
                <a:cs typeface="Open Sans" charset="0"/>
              </a:rPr>
              <a:t>BASCOE-EnKF (Skachko et al., GMD, 2014, 2016) where the CTM is driven by ERA-Interim at 3,75°lon x 2,5° lat x 37 levels from the surface to 0.1 hPa (25 levels above 100 hPa) and 30’ model time step</a:t>
            </a:r>
          </a:p>
          <a:p>
            <a:pPr marL="0" indent="0">
              <a:buNone/>
            </a:pPr>
            <a:endParaRPr lang="en-US" sz="2000" dirty="0">
              <a:ea typeface="Open Sans" charset="0"/>
              <a:cs typeface="Open Sans" charset="0"/>
            </a:endParaRPr>
          </a:p>
          <a:p>
            <a:endParaRPr lang="en-US" sz="2000" dirty="0">
              <a:ea typeface="Open Sans" charset="0"/>
              <a:cs typeface="Open Sans" charset="0"/>
            </a:endParaRPr>
          </a:p>
          <a:p>
            <a:pPr marL="0" indent="0">
              <a:buNone/>
            </a:pPr>
            <a:endParaRPr lang="en-US" sz="2000" dirty="0">
              <a:ea typeface="Open Sans" charset="0"/>
              <a:cs typeface="Open Sans" charset="0"/>
            </a:endParaRPr>
          </a:p>
          <a:p>
            <a:endParaRPr lang="en-US" sz="2000" dirty="0">
              <a:ea typeface="Open Sans" charset="0"/>
              <a:cs typeface="Open Sans" charset="0"/>
            </a:endParaRPr>
          </a:p>
          <a:p>
            <a:pPr marL="0" indent="0">
              <a:buNone/>
            </a:pPr>
            <a:endParaRPr lang="en-US" sz="2000" dirty="0">
              <a:ea typeface="Open Sans" charset="0"/>
              <a:cs typeface="Open Sans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5B2731-9320-FB4D-A36E-B2D82C77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56947"/>
            <a:ext cx="2844800" cy="301053"/>
          </a:xfrm>
        </p:spPr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52437E9-4678-044D-821F-667BAA18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BRAM2 (BASCOE Reanalysis of Aura MLS, version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space réservé du contenu 1">
                <a:extLst>
                  <a:ext uri="{FF2B5EF4-FFF2-40B4-BE49-F238E27FC236}">
                    <a16:creationId xmlns:a16="http://schemas.microsoft.com/office/drawing/2014/main" id="{5E8E5578-1A56-E14C-A4C5-F7A606CB6D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7369" y="2694567"/>
                <a:ext cx="5472608" cy="33987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rgbClr val="244E76"/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rgbClr val="244E76"/>
                    </a:solidFill>
                    <a:effectLst/>
                    <a:latin typeface="+mj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rgbClr val="244E76"/>
                    </a:solidFill>
                    <a:effectLst/>
                    <a:latin typeface="+mj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rgbClr val="244E76"/>
                    </a:solidFill>
                    <a:effectLst/>
                    <a:latin typeface="+mj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800" kern="1200">
                    <a:solidFill>
                      <a:srgbClr val="244E76"/>
                    </a:solidFill>
                    <a:effectLst/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ea typeface="Open Sans" charset="0"/>
                    <a:cs typeface="Open Sans" charset="0"/>
                  </a:rPr>
                  <a:t>BRAM2 will not be extended to present days since the interruption of ERA-Interim in Sep 2019 </a:t>
                </a:r>
              </a:p>
              <a:p>
                <a:r>
                  <a:rPr lang="en-US" sz="2000" dirty="0">
                    <a:ea typeface="Open Sans" charset="0"/>
                    <a:cs typeface="Open Sans" charset="0"/>
                  </a:rPr>
                  <a:t>Observational errors are scaled using Desroziers’ method (QJRMS, 2005) to provide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dirty="0">
                            <a:latin typeface="Cambria Math" panose="02040503050406030204" pitchFamily="18" charset="0"/>
                            <a:ea typeface="Open Sans" charset="0"/>
                            <a:cs typeface="Open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Open Sans" charset="0"/>
                                <a:cs typeface="Open Sans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fr-FR" sz="2000" i="1" dirty="0">
                                <a:latin typeface="Cambria Math" panose="02040503050406030204" pitchFamily="18" charset="0"/>
                                <a:ea typeface="Open Sans" charset="0"/>
                                <a:cs typeface="Open Sans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charset="0"/>
                      </a:rPr>
                      <m:t>≈</m:t>
                    </m:r>
                    <m:r>
                      <a:rPr lang="fr-F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charset="0"/>
                      </a:rPr>
                      <m:t>1</m:t>
                    </m:r>
                  </m:oMath>
                </a14:m>
                <a:endParaRPr lang="en-US" sz="2000" dirty="0">
                  <a:ea typeface="Open Sans" charset="0"/>
                  <a:cs typeface="Open Sans" charset="0"/>
                </a:endParaRPr>
              </a:p>
              <a:p>
                <a:r>
                  <a:rPr lang="en-US" sz="2000"/>
                  <a:t>BRAM2 production by 4 experiments (streams) running in parallel with one month overlap</a:t>
                </a:r>
              </a:p>
              <a:p>
                <a:r>
                  <a:rPr lang="en-US" sz="2000"/>
                  <a:t>BRAM2 is saved in the space of independent observations (ACE-FTS, MIPAS-IMK, O3sondes, SMILES ClO) using the BASCOE observation operator</a:t>
                </a:r>
                <a:endParaRPr lang="en-US" sz="2000" dirty="0">
                  <a:ea typeface="Open Sans" charset="0"/>
                  <a:cs typeface="Open Sans" charset="0"/>
                </a:endParaRPr>
              </a:p>
              <a:p>
                <a:endParaRPr lang="en-US" sz="2000" dirty="0">
                  <a:ea typeface="Open Sans" charset="0"/>
                  <a:cs typeface="Open Sans" charset="0"/>
                </a:endParaRPr>
              </a:p>
            </p:txBody>
          </p:sp>
        </mc:Choice>
        <mc:Fallback>
          <p:sp>
            <p:nvSpPr>
              <p:cNvPr id="11" name="Espace réservé du contenu 1">
                <a:extLst>
                  <a:ext uri="{FF2B5EF4-FFF2-40B4-BE49-F238E27FC236}">
                    <a16:creationId xmlns:a16="http://schemas.microsoft.com/office/drawing/2014/main" id="{5E8E5578-1A56-E14C-A4C5-F7A606CB6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69" y="2694567"/>
                <a:ext cx="5472608" cy="3398729"/>
              </a:xfrm>
              <a:prstGeom prst="rect">
                <a:avLst/>
              </a:prstGeom>
              <a:blipFill>
                <a:blip r:embed="rId3"/>
                <a:stretch>
                  <a:fillRect l="-926" t="-743" b="-1821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5C07D8E-2779-2142-885B-58B76FD2A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3708000"/>
            <a:ext cx="9448800" cy="31369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8F0450-3CE4-7543-BC3D-DDD81038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4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ABB4B5-2CD9-6743-A3AE-210847B3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Added value to MLS: middle stratospheric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A9E8A4E1-9DB6-8A41-B218-F2FC317B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66138"/>
            <a:ext cx="11422683" cy="5448607"/>
          </a:xfrm>
        </p:spPr>
        <p:txBody>
          <a:bodyPr/>
          <a:lstStyle/>
          <a:p>
            <a:r>
              <a:rPr lang="en-US" sz="2400"/>
              <a:t>BRAM2 H</a:t>
            </a:r>
            <a:r>
              <a:rPr lang="en-US" sz="2400" baseline="-25000"/>
              <a:t>2</a:t>
            </a:r>
            <a:r>
              <a:rPr lang="en-US" sz="2400"/>
              <a:t>O reproduces MLS within MLS uncertainty from the tropopause to 0.1 hPa</a:t>
            </a:r>
          </a:p>
          <a:p>
            <a:r>
              <a:rPr lang="en-US" sz="2400"/>
              <a:t>In good agreement with independent observations (MIPAS and ACE-FTS)</a:t>
            </a:r>
          </a:p>
          <a:p>
            <a:r>
              <a:rPr lang="en-US" sz="2400"/>
              <a:t>Confirm previous validation studies based on intercomparison of co-located profiles but without the need for a colocation criteria =&gt; larger sample</a:t>
            </a:r>
          </a:p>
          <a:p>
            <a:r>
              <a:rPr lang="en-US" sz="2400"/>
              <a:t>BRAM2 (H</a:t>
            </a:r>
            <a:r>
              <a:rPr lang="en-US" sz="2400" baseline="-25000"/>
              <a:t>2</a:t>
            </a:r>
            <a:r>
              <a:rPr lang="en-US" sz="2400"/>
              <a:t>O) is a good proxy of MLS but in 4 dimensions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BDDC4D-4917-D542-89D9-F569950FBC6A}"/>
              </a:ext>
            </a:extLst>
          </p:cNvPr>
          <p:cNvSpPr txBox="1"/>
          <p:nvPr/>
        </p:nvSpPr>
        <p:spPr>
          <a:xfrm>
            <a:off x="3248999" y="3570989"/>
            <a:ext cx="1800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STD(BRAM2-Obs)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0E91773-EE8B-074D-BAE8-88188104DD82}"/>
              </a:ext>
            </a:extLst>
          </p:cNvPr>
          <p:cNvSpPr txBox="1"/>
          <p:nvPr/>
        </p:nvSpPr>
        <p:spPr>
          <a:xfrm>
            <a:off x="5356423" y="3570989"/>
            <a:ext cx="188471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CORR(BRAM2,Obs)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A54215-B88C-A048-9CA9-5CE30108BA66}"/>
              </a:ext>
            </a:extLst>
          </p:cNvPr>
          <p:cNvSpPr txBox="1"/>
          <p:nvPr/>
        </p:nvSpPr>
        <p:spPr>
          <a:xfrm>
            <a:off x="7539525" y="3570989"/>
            <a:ext cx="1800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Nobs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502AAD-D8F7-924E-A8FE-E02A4B5CCBE1}"/>
              </a:ext>
            </a:extLst>
          </p:cNvPr>
          <p:cNvSpPr txBox="1"/>
          <p:nvPr/>
        </p:nvSpPr>
        <p:spPr>
          <a:xfrm>
            <a:off x="9526189" y="3775680"/>
            <a:ext cx="2531230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BRAM2 H2O vs obs. in 30-60°N: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</a:rPr>
              <a:t>MLS (2005-2018)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ACE-FTS (2005-2018)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</a:rPr>
              <a:t>MIPAS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>
                <a:solidFill>
                  <a:srgbClr val="00B050"/>
                </a:solidFill>
              </a:rPr>
              <a:t>(2005-2012)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A5A5A5"/>
                </a:solidFill>
              </a:rPr>
              <a:t>MLS accuracy (left) and precision (centre)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MLS-ACEFTS from Sheese et al., JQRST, 2017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953709-51EC-0840-821C-378CA8587F41}"/>
              </a:ext>
            </a:extLst>
          </p:cNvPr>
          <p:cNvSpPr txBox="1"/>
          <p:nvPr/>
        </p:nvSpPr>
        <p:spPr>
          <a:xfrm>
            <a:off x="1047748" y="3570989"/>
            <a:ext cx="183930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Mean(BRAM2-Obs)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2C0935-9D45-174E-94F2-0206D7186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3714550"/>
            <a:ext cx="9448800" cy="3136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57910A7-805B-F34F-9FDB-3DBC670D1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3714550"/>
            <a:ext cx="9448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7FE262A1-9363-C644-9A72-5F62729F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6" y="3552608"/>
            <a:ext cx="7277100" cy="3136900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C5C3C09-9E4C-E84B-8BED-948FF85B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7"/>
            <a:ext cx="7634212" cy="5448607"/>
          </a:xfrm>
        </p:spPr>
        <p:txBody>
          <a:bodyPr/>
          <a:lstStyle/>
          <a:p>
            <a:r>
              <a:rPr lang="en-US" sz="2000"/>
              <a:t>Vertical oscillation in MLS O</a:t>
            </a:r>
            <a:r>
              <a:rPr lang="en-US" sz="2000" baseline="-25000"/>
              <a:t>3</a:t>
            </a:r>
            <a:r>
              <a:rPr lang="en-US" sz="2000"/>
              <a:t> profiles in the TTL (known issue)</a:t>
            </a:r>
          </a:p>
          <a:p>
            <a:r>
              <a:rPr lang="en-US" sz="2000"/>
              <a:t>BRAM2 cannot match MLS and find a compromise, in good agreement with independent observations</a:t>
            </a:r>
          </a:p>
          <a:p>
            <a:r>
              <a:rPr lang="en-US" sz="2000"/>
              <a:t>BRAM2 could be used as a transfer function to remove the bias of MLS using O3Sondes as anchor</a:t>
            </a:r>
          </a:p>
          <a:p>
            <a:endParaRPr lang="en-US" sz="20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ABF89B-1762-BB4B-9F30-39D16E6B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3D0E56-3827-A042-A372-193CA6B6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Added value to MLS: O</a:t>
            </a:r>
            <a:r>
              <a:rPr lang="en-US" baseline="-25000"/>
              <a:t>3</a:t>
            </a:r>
            <a:r>
              <a:rPr lang="en-US"/>
              <a:t> in the tropical tropopause layer (TTL)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E12BA19-D12E-5544-B8F2-5F61710BF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068583"/>
            <a:ext cx="3721100" cy="28829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52D666-C0F4-7040-9EBF-83C4C64A429C}"/>
              </a:ext>
            </a:extLst>
          </p:cNvPr>
          <p:cNvSpPr txBox="1"/>
          <p:nvPr/>
        </p:nvSpPr>
        <p:spPr>
          <a:xfrm>
            <a:off x="1072751" y="3030136"/>
            <a:ext cx="574332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BRAM2-Observation statistics between 30°S-30°N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F5042E-D855-1A47-AFF3-73661452DD5C}"/>
              </a:ext>
            </a:extLst>
          </p:cNvPr>
          <p:cNvSpPr txBox="1"/>
          <p:nvPr/>
        </p:nvSpPr>
        <p:spPr>
          <a:xfrm>
            <a:off x="7103813" y="5186884"/>
            <a:ext cx="4608512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BRAM2-MLS</a:t>
            </a:r>
          </a:p>
          <a:p>
            <a:r>
              <a:rPr lang="en-US" sz="1600">
                <a:solidFill>
                  <a:srgbClr val="0B22F0"/>
                </a:solidFill>
              </a:rPr>
              <a:t>BRAM2-ACEFTS</a:t>
            </a:r>
          </a:p>
          <a:p>
            <a:r>
              <a:rPr lang="en-US" sz="1600">
                <a:solidFill>
                  <a:srgbClr val="147F16"/>
                </a:solidFill>
              </a:rPr>
              <a:t>BRAM2-MIPAS</a:t>
            </a:r>
            <a:r>
              <a:rPr lang="en-US" sz="1600" b="1">
                <a:solidFill>
                  <a:srgbClr val="71808F"/>
                </a:solidFill>
              </a:rPr>
              <a:t> </a:t>
            </a:r>
          </a:p>
          <a:p>
            <a:r>
              <a:rPr lang="en-US" sz="1600">
                <a:solidFill>
                  <a:srgbClr val="71808F"/>
                </a:solidFill>
              </a:rPr>
              <a:t>BRAM2-CCI_OSIRIS</a:t>
            </a:r>
            <a:endParaRPr lang="en-US" sz="1600" b="1">
              <a:solidFill>
                <a:srgbClr val="71808F"/>
              </a:solidFill>
            </a:endParaRPr>
          </a:p>
          <a:p>
            <a:r>
              <a:rPr lang="en-US" sz="1600">
                <a:solidFill>
                  <a:srgbClr val="FDA328"/>
                </a:solidFill>
              </a:rPr>
              <a:t>BRAM2-O3Sondes</a:t>
            </a:r>
          </a:p>
          <a:p>
            <a:r>
              <a:rPr lang="en-US" sz="1600" b="1">
                <a:solidFill>
                  <a:srgbClr val="A5A5A5"/>
                </a:solidFill>
              </a:rPr>
              <a:t>MLS accuracy (left) and precision (centre)</a:t>
            </a:r>
            <a:endParaRPr lang="en-US" sz="1600">
              <a:solidFill>
                <a:srgbClr val="82007E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3C247F7-8330-5547-8634-820357CF21DA}"/>
              </a:ext>
            </a:extLst>
          </p:cNvPr>
          <p:cNvGrpSpPr/>
          <p:nvPr/>
        </p:nvGrpSpPr>
        <p:grpSpPr>
          <a:xfrm>
            <a:off x="7536160" y="969942"/>
            <a:ext cx="4655841" cy="4187250"/>
            <a:chOff x="7536160" y="969942"/>
            <a:chExt cx="4655841" cy="418725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9F414C1-8C9B-2643-AFE1-3FE4B5ED1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4192" y="1740892"/>
              <a:ext cx="4216400" cy="341630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FCB60E2-3F28-9645-B6E6-4677E74150F7}"/>
                </a:ext>
              </a:extLst>
            </p:cNvPr>
            <p:cNvSpPr txBox="1"/>
            <p:nvPr/>
          </p:nvSpPr>
          <p:spPr>
            <a:xfrm>
              <a:off x="7536160" y="969942"/>
              <a:ext cx="4655841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Time series of monthly zonal mean bias (BRAM2-Obs) at 100 hPa against MLS (top) and O3Sondes (bottom) binned on a 5° lat bins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6D0FAF8-4C0A-5C4B-810F-CDE4DBF7E001}"/>
              </a:ext>
            </a:extLst>
          </p:cNvPr>
          <p:cNvSpPr txBox="1"/>
          <p:nvPr/>
        </p:nvSpPr>
        <p:spPr>
          <a:xfrm>
            <a:off x="840721" y="3374504"/>
            <a:ext cx="1854897" cy="33855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Mean(BRAM2-Obs)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7A88B3-28EC-0F4E-ACF8-8284C2DF6C09}"/>
              </a:ext>
            </a:extLst>
          </p:cNvPr>
          <p:cNvSpPr txBox="1"/>
          <p:nvPr/>
        </p:nvSpPr>
        <p:spPr>
          <a:xfrm>
            <a:off x="3071664" y="3378478"/>
            <a:ext cx="1800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STD(BRAM2-Obs)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BADB30-2471-7744-875F-31A2D0B53ED5}"/>
              </a:ext>
            </a:extLst>
          </p:cNvPr>
          <p:cNvSpPr txBox="1"/>
          <p:nvPr/>
        </p:nvSpPr>
        <p:spPr>
          <a:xfrm>
            <a:off x="5131284" y="3378478"/>
            <a:ext cx="1899456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CORR(BRAM2,Obs)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ED68F8-AFB3-4C41-97DD-44242CF3646F}"/>
              </a:ext>
            </a:extLst>
          </p:cNvPr>
          <p:cNvSpPr txBox="1"/>
          <p:nvPr/>
        </p:nvSpPr>
        <p:spPr>
          <a:xfrm>
            <a:off x="1631504" y="6453336"/>
            <a:ext cx="332142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/>
              <a:t>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9100DD2-4F00-CD4D-9A81-179736B64849}"/>
              </a:ext>
            </a:extLst>
          </p:cNvPr>
          <p:cNvSpPr txBox="1"/>
          <p:nvPr/>
        </p:nvSpPr>
        <p:spPr>
          <a:xfrm>
            <a:off x="3706714" y="6453336"/>
            <a:ext cx="332142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/>
              <a:t>%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922D07E-019D-FD41-AE51-B3191E198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6" y="3555880"/>
            <a:ext cx="7277100" cy="31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465CD-BB8C-D14D-9D05-C21CFA10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1504960"/>
            <a:ext cx="5097946" cy="4228296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F89681F-6535-EC47-8BBF-FEB2193E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9" y="1052737"/>
            <a:ext cx="6768751" cy="5448607"/>
          </a:xfrm>
        </p:spPr>
        <p:txBody>
          <a:bodyPr/>
          <a:lstStyle/>
          <a:p>
            <a:r>
              <a:rPr lang="en-US" sz="2400"/>
              <a:t>Comparison against independent observations highlights (known) drifts in MLS observations for HCl and N</a:t>
            </a:r>
            <a:r>
              <a:rPr lang="en-US" sz="2400" baseline="-25000"/>
              <a:t>2</a:t>
            </a:r>
            <a:r>
              <a:rPr lang="en-US" sz="2400"/>
              <a:t>O (MLS and BRAM2 are unbiased)</a:t>
            </a:r>
          </a:p>
          <a:p>
            <a:r>
              <a:rPr lang="en-US" sz="2400"/>
              <a:t>Using BRAM2 as a transfer function between MLS and the independent observations would allow one to:</a:t>
            </a:r>
          </a:p>
          <a:p>
            <a:pPr lvl="1"/>
            <a:r>
              <a:rPr lang="en-US" sz="2400"/>
              <a:t>Estimates bias and drifts between observational datasets</a:t>
            </a:r>
          </a:p>
          <a:p>
            <a:pPr lvl="1"/>
            <a:r>
              <a:rPr lang="en-US" sz="2400"/>
              <a:t>Find the origin of biases (p, T, sza) and develop model of bias correction scheme</a:t>
            </a:r>
          </a:p>
          <a:p>
            <a:pPr lvl="1"/>
            <a:r>
              <a:rPr lang="en-US" sz="2400"/>
              <a:t>Without relying on any colocation criteria hence using the complete set of independent observations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D455C1-D99D-A649-B00F-9D429C45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643D3B-C928-484C-8EC8-5E351CDE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Drift between observational datasets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9F9769-D516-EF48-82AA-09EC4B298A1C}"/>
              </a:ext>
            </a:extLst>
          </p:cNvPr>
          <p:cNvSpPr txBox="1"/>
          <p:nvPr/>
        </p:nvSpPr>
        <p:spPr>
          <a:xfrm>
            <a:off x="7634287" y="898768"/>
            <a:ext cx="422235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Monthly differences (BRAM2-Obs) (in %) between 30°N-60°N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BEAC30-2A92-6848-9CD6-98E98CFE27DF}"/>
              </a:ext>
            </a:extLst>
          </p:cNvPr>
          <p:cNvSpPr txBox="1"/>
          <p:nvPr/>
        </p:nvSpPr>
        <p:spPr>
          <a:xfrm>
            <a:off x="7536160" y="5733256"/>
            <a:ext cx="4608512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Mean(BRAM2-MLS) </a:t>
            </a:r>
            <a:r>
              <a:rPr lang="en-US" sz="1600">
                <a:solidFill>
                  <a:srgbClr val="0000FF"/>
                </a:solidFill>
              </a:rPr>
              <a:t>Mean(BRAM2-ACEFTS)</a:t>
            </a:r>
          </a:p>
          <a:p>
            <a:pPr algn="ctr"/>
            <a:r>
              <a:rPr lang="en-US" sz="1600">
                <a:solidFill>
                  <a:srgbClr val="008017"/>
                </a:solidFill>
              </a:rPr>
              <a:t>Mean(BRAM2-MIPAS)</a:t>
            </a:r>
            <a:r>
              <a:rPr lang="en-US" sz="1600" b="1">
                <a:solidFill>
                  <a:srgbClr val="A5A5A5"/>
                </a:solidFill>
              </a:rPr>
              <a:t> </a:t>
            </a:r>
            <a:r>
              <a:rPr lang="en-US" sz="1600">
                <a:solidFill>
                  <a:srgbClr val="82007E"/>
                </a:solidFill>
              </a:rPr>
              <a:t>Mean(BRAM2-MLS_640_N20)</a:t>
            </a:r>
          </a:p>
          <a:p>
            <a:pPr algn="ctr"/>
            <a:r>
              <a:rPr lang="en-US" sz="1600" b="1">
                <a:solidFill>
                  <a:srgbClr val="BFBFBF"/>
                </a:solidFill>
              </a:rPr>
              <a:t>STD(BRAM2-ACEFTS)</a:t>
            </a:r>
            <a:endParaRPr lang="en-US" sz="1600">
              <a:solidFill>
                <a:srgbClr val="BFBFB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FA0EC4-66E6-C049-9114-0BFBA9D6164F}"/>
              </a:ext>
            </a:extLst>
          </p:cNvPr>
          <p:cNvSpPr txBox="1"/>
          <p:nvPr/>
        </p:nvSpPr>
        <p:spPr>
          <a:xfrm>
            <a:off x="7772113" y="1830212"/>
            <a:ext cx="1503339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HCl @ 4.6 hPa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93A793-72EE-BF49-B0BD-8234FC97C3FF}"/>
              </a:ext>
            </a:extLst>
          </p:cNvPr>
          <p:cNvSpPr txBox="1"/>
          <p:nvPr/>
        </p:nvSpPr>
        <p:spPr>
          <a:xfrm>
            <a:off x="7772113" y="3645024"/>
            <a:ext cx="155707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 @ 46 hPa</a:t>
            </a:r>
          </a:p>
        </p:txBody>
      </p:sp>
    </p:spTree>
    <p:extLst>
      <p:ext uri="{BB962C8B-B14F-4D97-AF65-F5344CB8AC3E}">
        <p14:creationId xmlns:p14="http://schemas.microsoft.com/office/powerpoint/2010/main" val="42260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610A2C-5DDD-3948-A5A5-559D7087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1200"/>
            <a:ext cx="11422683" cy="5448607"/>
          </a:xfrm>
        </p:spPr>
        <p:txBody>
          <a:bodyPr/>
          <a:lstStyle/>
          <a:p>
            <a:r>
              <a:rPr lang="en-US" sz="2400"/>
              <a:t>Evaluation of the Brewer-Dobson circulation (BDC) in WACCM-4 using as diagnostic </a:t>
            </a:r>
            <a:br>
              <a:rPr lang="en-US" sz="2400"/>
            </a:br>
            <a:r>
              <a:rPr lang="en-US" sz="2400"/>
              <a:t>the Transformed Eulerian Mean (TEM) tracer budget analysis for </a:t>
            </a:r>
            <a:r>
              <a:rPr lang="fr-BE" sz="2400"/>
              <a:t>N</a:t>
            </a:r>
            <a:r>
              <a:rPr lang="fr-BE" sz="2400" baseline="-25000"/>
              <a:t>2</a:t>
            </a:r>
            <a:r>
              <a:rPr lang="fr-BE" sz="2400"/>
              <a:t>O :</a:t>
            </a:r>
            <a:endParaRPr lang="en-US" sz="2400"/>
          </a:p>
          <a:p>
            <a:endParaRPr lang="fr-BE" sz="2400"/>
          </a:p>
          <a:p>
            <a:endParaRPr lang="fr-BE" sz="2400"/>
          </a:p>
          <a:p>
            <a:endParaRPr lang="fr-BE" sz="2400"/>
          </a:p>
          <a:p>
            <a:endParaRPr lang="fr-BE" sz="2400"/>
          </a:p>
          <a:p>
            <a:r>
              <a:rPr lang="fr-BE" sz="2400"/>
              <a:t>TEM analyses are done using daily fields of winds and N</a:t>
            </a:r>
            <a:r>
              <a:rPr lang="fr-BE" sz="2400" baseline="-25000"/>
              <a:t>2</a:t>
            </a:r>
            <a:r>
              <a:rPr lang="fr-BE" sz="2400"/>
              <a:t>O over 2005-2015 by:</a:t>
            </a:r>
          </a:p>
          <a:p>
            <a:pPr lvl="1"/>
            <a:r>
              <a:rPr lang="fr-BE" sz="2400"/>
              <a:t>WACCM-4 REF-C1 simulations for CCMi (3 runs): free dyn, free chem</a:t>
            </a:r>
          </a:p>
          <a:p>
            <a:pPr lvl="1"/>
            <a:r>
              <a:rPr lang="fr-BE" sz="2400"/>
              <a:t>Four BASCOE-CTM runs driven by MERRA, MERRA-2, JRA55 and ERA-Interim: constrained dyn, free chem; contributes to S-RIP </a:t>
            </a:r>
          </a:p>
          <a:p>
            <a:pPr lvl="1"/>
            <a:r>
              <a:rPr lang="fr-BE" sz="2400"/>
              <a:t>BRAM2: constrained dyn (from ERA-I) and constrained chem (from MLS)</a:t>
            </a:r>
          </a:p>
          <a:p>
            <a:r>
              <a:rPr lang="fr-BE" sz="2400"/>
              <a:t>More details in Minganti et al. (in prep for ACPD) and AGU Poster AS33S-3090</a:t>
            </a:r>
          </a:p>
          <a:p>
            <a:endParaRPr lang="en-US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D80A1A-23AB-5E46-A5D1-87892FE5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0B1F9-9F1F-4DE0-BE50-07CC840528B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B857A0-17E3-7948-98A5-AB956343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Applications: Evaluation of BDC in a CCM and four meteorological reanalyses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98BCC3B-B8CA-EF49-8D17-5168B4855047}"/>
              </a:ext>
            </a:extLst>
          </p:cNvPr>
          <p:cNvGrpSpPr/>
          <p:nvPr/>
        </p:nvGrpSpPr>
        <p:grpSpPr>
          <a:xfrm>
            <a:off x="753220" y="2060848"/>
            <a:ext cx="10815388" cy="1549145"/>
            <a:chOff x="753220" y="2060848"/>
            <a:chExt cx="10815388" cy="154914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F13E3BC-C1FF-8A4B-9B88-74DF056C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20" y="2060848"/>
              <a:ext cx="10016380" cy="45529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E0F79D7-467A-6E4F-9FF2-5BD3F0A23894}"/>
                </a:ext>
              </a:extLst>
            </p:cNvPr>
            <p:cNvSpPr txBox="1"/>
            <p:nvPr/>
          </p:nvSpPr>
          <p:spPr>
            <a:xfrm>
              <a:off x="1271464" y="2682024"/>
              <a:ext cx="1440160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Meridonal residual advection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F2D5563-38EE-7A4E-ABE7-F240FC64F8AE}"/>
                </a:ext>
              </a:extLst>
            </p:cNvPr>
            <p:cNvSpPr txBox="1"/>
            <p:nvPr/>
          </p:nvSpPr>
          <p:spPr>
            <a:xfrm>
              <a:off x="3215680" y="2665132"/>
              <a:ext cx="1851015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Horizontal transport by eddy mixing (M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y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4946411-1DCF-CC41-9C73-8790BC30F2CC}"/>
                </a:ext>
              </a:extLst>
            </p:cNvPr>
            <p:cNvSpPr txBox="1"/>
            <p:nvPr/>
          </p:nvSpPr>
          <p:spPr>
            <a:xfrm>
              <a:off x="5690311" y="2686663"/>
              <a:ext cx="1584176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Vertical residual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advection (v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a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FD25474-46FE-B94B-9FD2-B51D1E9E1005}"/>
                </a:ext>
              </a:extLst>
            </p:cNvPr>
            <p:cNvSpPr txBox="1"/>
            <p:nvPr/>
          </p:nvSpPr>
          <p:spPr>
            <a:xfrm>
              <a:off x="7392144" y="2670447"/>
              <a:ext cx="1224136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Vertical eddy mixing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13366C-EAFC-FF4E-A0BC-659685C8B435}"/>
                </a:ext>
              </a:extLst>
            </p:cNvPr>
            <p:cNvSpPr txBox="1"/>
            <p:nvPr/>
          </p:nvSpPr>
          <p:spPr>
            <a:xfrm>
              <a:off x="9048328" y="2665132"/>
              <a:ext cx="1224136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Chemical production and loss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6FE4195-ED8D-4E42-A422-E3627D3B7738}"/>
                </a:ext>
              </a:extLst>
            </p:cNvPr>
            <p:cNvSpPr txBox="1"/>
            <p:nvPr/>
          </p:nvSpPr>
          <p:spPr>
            <a:xfrm>
              <a:off x="10344472" y="2682024"/>
              <a:ext cx="1224136" cy="9233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residual of the TEM budget</a:t>
              </a:r>
            </a:p>
          </p:txBody>
        </p:sp>
        <p:sp>
          <p:nvSpPr>
            <p:cNvPr id="13" name="Accolade ouvrante 12">
              <a:extLst>
                <a:ext uri="{FF2B5EF4-FFF2-40B4-BE49-F238E27FC236}">
                  <a16:creationId xmlns:a16="http://schemas.microsoft.com/office/drawing/2014/main" id="{819329F4-9E2A-A54D-9A42-83813ADCF44C}"/>
                </a:ext>
              </a:extLst>
            </p:cNvPr>
            <p:cNvSpPr/>
            <p:nvPr/>
          </p:nvSpPr>
          <p:spPr>
            <a:xfrm rot="16200000">
              <a:off x="1863698" y="2217166"/>
              <a:ext cx="212581" cy="763825"/>
            </a:xfrm>
            <a:prstGeom prst="leftBrace">
              <a:avLst>
                <a:gd name="adj1" fmla="val 33943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ccolade ouvrante 13">
              <a:extLst>
                <a:ext uri="{FF2B5EF4-FFF2-40B4-BE49-F238E27FC236}">
                  <a16:creationId xmlns:a16="http://schemas.microsoft.com/office/drawing/2014/main" id="{5ECC46DD-4C71-2946-8212-120FEADD1C93}"/>
                </a:ext>
              </a:extLst>
            </p:cNvPr>
            <p:cNvSpPr/>
            <p:nvPr/>
          </p:nvSpPr>
          <p:spPr>
            <a:xfrm rot="16200000">
              <a:off x="4085650" y="898735"/>
              <a:ext cx="212580" cy="3400690"/>
            </a:xfrm>
            <a:prstGeom prst="leftBrace">
              <a:avLst>
                <a:gd name="adj1" fmla="val 33943"/>
                <a:gd name="adj2" fmla="val 50000"/>
              </a:avLst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ccolade ouvrante 14">
              <a:extLst>
                <a:ext uri="{FF2B5EF4-FFF2-40B4-BE49-F238E27FC236}">
                  <a16:creationId xmlns:a16="http://schemas.microsoft.com/office/drawing/2014/main" id="{6E356057-A2C4-DD46-872E-5B34E378F187}"/>
                </a:ext>
              </a:extLst>
            </p:cNvPr>
            <p:cNvSpPr/>
            <p:nvPr/>
          </p:nvSpPr>
          <p:spPr>
            <a:xfrm rot="16200000">
              <a:off x="6391910" y="2110821"/>
              <a:ext cx="212579" cy="976518"/>
            </a:xfrm>
            <a:prstGeom prst="leftBrace">
              <a:avLst>
                <a:gd name="adj1" fmla="val 33943"/>
                <a:gd name="adj2" fmla="val 50000"/>
              </a:avLst>
            </a:prstGeom>
            <a:ln w="28575">
              <a:solidFill>
                <a:srgbClr val="0B22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ccolade ouvrante 15">
              <a:extLst>
                <a:ext uri="{FF2B5EF4-FFF2-40B4-BE49-F238E27FC236}">
                  <a16:creationId xmlns:a16="http://schemas.microsoft.com/office/drawing/2014/main" id="{6654EB5F-E31B-7C41-8B04-B4FF97E0974C}"/>
                </a:ext>
              </a:extLst>
            </p:cNvPr>
            <p:cNvSpPr/>
            <p:nvPr/>
          </p:nvSpPr>
          <p:spPr>
            <a:xfrm rot="16200000">
              <a:off x="7923330" y="1652381"/>
              <a:ext cx="212579" cy="1893400"/>
            </a:xfrm>
            <a:prstGeom prst="leftBrace">
              <a:avLst>
                <a:gd name="adj1" fmla="val 33943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ccolade ouvrante 16">
              <a:extLst>
                <a:ext uri="{FF2B5EF4-FFF2-40B4-BE49-F238E27FC236}">
                  <a16:creationId xmlns:a16="http://schemas.microsoft.com/office/drawing/2014/main" id="{A6380BF5-3284-0F44-A5B3-6427D87048BA}"/>
                </a:ext>
              </a:extLst>
            </p:cNvPr>
            <p:cNvSpPr/>
            <p:nvPr/>
          </p:nvSpPr>
          <p:spPr>
            <a:xfrm rot="16200000">
              <a:off x="9559557" y="1983501"/>
              <a:ext cx="203619" cy="1222199"/>
            </a:xfrm>
            <a:prstGeom prst="leftBrace">
              <a:avLst>
                <a:gd name="adj1" fmla="val 33943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Accolade ouvrante 17">
              <a:extLst>
                <a:ext uri="{FF2B5EF4-FFF2-40B4-BE49-F238E27FC236}">
                  <a16:creationId xmlns:a16="http://schemas.microsoft.com/office/drawing/2014/main" id="{980414F0-6081-514C-9FF2-D1C3CCB84E3A}"/>
                </a:ext>
              </a:extLst>
            </p:cNvPr>
            <p:cNvSpPr/>
            <p:nvPr/>
          </p:nvSpPr>
          <p:spPr>
            <a:xfrm rot="16200000">
              <a:off x="10565799" y="2289149"/>
              <a:ext cx="210390" cy="604132"/>
            </a:xfrm>
            <a:prstGeom prst="leftBrace">
              <a:avLst>
                <a:gd name="adj1" fmla="val 33943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61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473580B-C0E1-8A41-9854-DB371C4C3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1412776"/>
            <a:ext cx="10868499" cy="447752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573448-F099-A848-85B7-D629C59E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496" y="6268915"/>
            <a:ext cx="2844800" cy="301053"/>
          </a:xfrm>
        </p:spPr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34EC84D-7896-8B4F-8F28-49BA6DFD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Applications: Evaluation of BDC in a CCM and four meteorological reanalyses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DB6FAF-0820-2D4B-BAED-7DD6328E16EA}"/>
              </a:ext>
            </a:extLst>
          </p:cNvPr>
          <p:cNvSpPr txBox="1"/>
          <p:nvPr/>
        </p:nvSpPr>
        <p:spPr>
          <a:xfrm>
            <a:off x="24586" y="2504930"/>
            <a:ext cx="43228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8817EA-5025-324B-9042-553B08CD2C99}"/>
              </a:ext>
            </a:extLst>
          </p:cNvPr>
          <p:cNvSpPr txBox="1"/>
          <p:nvPr/>
        </p:nvSpPr>
        <p:spPr>
          <a:xfrm>
            <a:off x="-24680" y="4458438"/>
            <a:ext cx="55356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y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6C8CF13-42B9-D84D-B71E-14E7167EC38C}"/>
              </a:ext>
            </a:extLst>
          </p:cNvPr>
          <p:cNvGrpSpPr/>
          <p:nvPr/>
        </p:nvGrpSpPr>
        <p:grpSpPr>
          <a:xfrm>
            <a:off x="764725" y="5682574"/>
            <a:ext cx="2117680" cy="360040"/>
            <a:chOff x="1098000" y="5517232"/>
            <a:chExt cx="2117680" cy="3600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84465C-7873-6D4E-9F93-3F4F8D365DCB}"/>
                </a:ext>
              </a:extLst>
            </p:cNvPr>
            <p:cNvSpPr/>
            <p:nvPr/>
          </p:nvSpPr>
          <p:spPr bwMode="auto">
            <a:xfrm>
              <a:off x="1271464" y="5517232"/>
              <a:ext cx="1944216" cy="1654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CC9207C-AF9C-D142-9573-E7BF9925F58C}"/>
                </a:ext>
              </a:extLst>
            </p:cNvPr>
            <p:cNvGrpSpPr/>
            <p:nvPr/>
          </p:nvGrpSpPr>
          <p:grpSpPr>
            <a:xfrm>
              <a:off x="1098000" y="5560018"/>
              <a:ext cx="1933858" cy="317254"/>
              <a:chOff x="1098000" y="5524014"/>
              <a:chExt cx="1933858" cy="317254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C239A6-EDB2-4C4B-A95F-490C8D501A9B}"/>
                  </a:ext>
                </a:extLst>
              </p:cNvPr>
              <p:cNvSpPr txBox="1"/>
              <p:nvPr/>
            </p:nvSpPr>
            <p:spPr>
              <a:xfrm>
                <a:off x="1098000" y="5533491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Jan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74A0B04-354E-C741-AB0A-C19DC9A32670}"/>
                  </a:ext>
                </a:extLst>
              </p:cNvPr>
              <p:cNvSpPr txBox="1"/>
              <p:nvPr/>
            </p:nvSpPr>
            <p:spPr>
              <a:xfrm>
                <a:off x="1566000" y="5533490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Apr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A3713ED-36F3-524D-91D5-85A63C65CC27}"/>
                  </a:ext>
                </a:extLst>
              </p:cNvPr>
              <p:cNvSpPr txBox="1"/>
              <p:nvPr/>
            </p:nvSpPr>
            <p:spPr>
              <a:xfrm>
                <a:off x="2046901" y="5528752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Jul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F803D06-DA88-6840-AFDD-6052D9CAB8D3}"/>
                  </a:ext>
                </a:extLst>
              </p:cNvPr>
              <p:cNvSpPr txBox="1"/>
              <p:nvPr/>
            </p:nvSpPr>
            <p:spPr>
              <a:xfrm>
                <a:off x="2527802" y="5524014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Oct</a:t>
                </a: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44FE8B4-2E63-DB4F-9BD4-24C3681F1B05}"/>
              </a:ext>
            </a:extLst>
          </p:cNvPr>
          <p:cNvGrpSpPr/>
          <p:nvPr/>
        </p:nvGrpSpPr>
        <p:grpSpPr>
          <a:xfrm>
            <a:off x="2810397" y="5682574"/>
            <a:ext cx="2117680" cy="360040"/>
            <a:chOff x="1098000" y="5517232"/>
            <a:chExt cx="2117680" cy="36004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E4FA1F-9B39-B848-A20D-113F746661F5}"/>
                </a:ext>
              </a:extLst>
            </p:cNvPr>
            <p:cNvSpPr/>
            <p:nvPr/>
          </p:nvSpPr>
          <p:spPr bwMode="auto">
            <a:xfrm>
              <a:off x="1271464" y="5517232"/>
              <a:ext cx="1944216" cy="1654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D38C32CB-7BC8-444C-9143-E8E18F7AFFC8}"/>
                </a:ext>
              </a:extLst>
            </p:cNvPr>
            <p:cNvGrpSpPr/>
            <p:nvPr/>
          </p:nvGrpSpPr>
          <p:grpSpPr>
            <a:xfrm>
              <a:off x="1098000" y="5560018"/>
              <a:ext cx="1933858" cy="317254"/>
              <a:chOff x="1098000" y="5524014"/>
              <a:chExt cx="1933858" cy="317254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B9745BD-FD57-8F4F-88A1-442DF3681F26}"/>
                  </a:ext>
                </a:extLst>
              </p:cNvPr>
              <p:cNvSpPr txBox="1"/>
              <p:nvPr/>
            </p:nvSpPr>
            <p:spPr>
              <a:xfrm>
                <a:off x="1098000" y="5533491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Jan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12B8C48-4FA8-E94E-A428-C84D2A398BF2}"/>
                  </a:ext>
                </a:extLst>
              </p:cNvPr>
              <p:cNvSpPr txBox="1"/>
              <p:nvPr/>
            </p:nvSpPr>
            <p:spPr>
              <a:xfrm>
                <a:off x="1566000" y="5533490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Apr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528C288-9701-274B-BB33-02E8C8CA088E}"/>
                  </a:ext>
                </a:extLst>
              </p:cNvPr>
              <p:cNvSpPr txBox="1"/>
              <p:nvPr/>
            </p:nvSpPr>
            <p:spPr>
              <a:xfrm>
                <a:off x="2046901" y="5528752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Jul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7805A1B-459D-834D-ACD3-DB9A238DBDC7}"/>
                  </a:ext>
                </a:extLst>
              </p:cNvPr>
              <p:cNvSpPr txBox="1"/>
              <p:nvPr/>
            </p:nvSpPr>
            <p:spPr>
              <a:xfrm>
                <a:off x="2527802" y="5524014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Oct</a:t>
                </a:r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347BB4C-3D3F-B945-A471-35994D148625}"/>
              </a:ext>
            </a:extLst>
          </p:cNvPr>
          <p:cNvGrpSpPr/>
          <p:nvPr/>
        </p:nvGrpSpPr>
        <p:grpSpPr>
          <a:xfrm>
            <a:off x="4856069" y="5688919"/>
            <a:ext cx="2117680" cy="360040"/>
            <a:chOff x="1098000" y="5517232"/>
            <a:chExt cx="2117680" cy="3600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F3EE40-AF06-B44B-BDD1-B3322AFCBF40}"/>
                </a:ext>
              </a:extLst>
            </p:cNvPr>
            <p:cNvSpPr/>
            <p:nvPr/>
          </p:nvSpPr>
          <p:spPr bwMode="auto">
            <a:xfrm>
              <a:off x="1271464" y="5517232"/>
              <a:ext cx="1944216" cy="1654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5D2E231-B180-374D-AEB8-C17A6D6113E3}"/>
                </a:ext>
              </a:extLst>
            </p:cNvPr>
            <p:cNvGrpSpPr/>
            <p:nvPr/>
          </p:nvGrpSpPr>
          <p:grpSpPr>
            <a:xfrm>
              <a:off x="1098000" y="5560018"/>
              <a:ext cx="1933858" cy="317254"/>
              <a:chOff x="1098000" y="5524014"/>
              <a:chExt cx="1933858" cy="317254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7D5B3E5-BE6F-0C4E-B9C0-E02A29D974C1}"/>
                  </a:ext>
                </a:extLst>
              </p:cNvPr>
              <p:cNvSpPr txBox="1"/>
              <p:nvPr/>
            </p:nvSpPr>
            <p:spPr>
              <a:xfrm>
                <a:off x="1098000" y="5533491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Jan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76B0610-8B66-D54C-B861-0B079923BB86}"/>
                  </a:ext>
                </a:extLst>
              </p:cNvPr>
              <p:cNvSpPr txBox="1"/>
              <p:nvPr/>
            </p:nvSpPr>
            <p:spPr>
              <a:xfrm>
                <a:off x="1566000" y="5533490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Apr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FC0F395-61EB-4F4B-AF7B-595AE51B041A}"/>
                  </a:ext>
                </a:extLst>
              </p:cNvPr>
              <p:cNvSpPr txBox="1"/>
              <p:nvPr/>
            </p:nvSpPr>
            <p:spPr>
              <a:xfrm>
                <a:off x="2046901" y="5528752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Jul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732DBD7-750C-B246-9C45-F4217E6AC4FF}"/>
                  </a:ext>
                </a:extLst>
              </p:cNvPr>
              <p:cNvSpPr txBox="1"/>
              <p:nvPr/>
            </p:nvSpPr>
            <p:spPr>
              <a:xfrm>
                <a:off x="2527802" y="5524014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Oct</a:t>
                </a:r>
              </a:p>
            </p:txBody>
          </p:sp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8EFB10E-15C0-E547-BD8A-8E9E455C2633}"/>
              </a:ext>
            </a:extLst>
          </p:cNvPr>
          <p:cNvGrpSpPr/>
          <p:nvPr/>
        </p:nvGrpSpPr>
        <p:grpSpPr>
          <a:xfrm>
            <a:off x="6901741" y="5695264"/>
            <a:ext cx="2117680" cy="360040"/>
            <a:chOff x="1098000" y="5517232"/>
            <a:chExt cx="2117680" cy="36004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5B29EC-9166-4044-A9D2-7CF762FF2747}"/>
                </a:ext>
              </a:extLst>
            </p:cNvPr>
            <p:cNvSpPr/>
            <p:nvPr/>
          </p:nvSpPr>
          <p:spPr bwMode="auto">
            <a:xfrm>
              <a:off x="1271464" y="5517232"/>
              <a:ext cx="1944216" cy="1654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C19FB8FB-D3D6-564D-A536-E10F86BA8245}"/>
                </a:ext>
              </a:extLst>
            </p:cNvPr>
            <p:cNvGrpSpPr/>
            <p:nvPr/>
          </p:nvGrpSpPr>
          <p:grpSpPr>
            <a:xfrm>
              <a:off x="1098000" y="5560018"/>
              <a:ext cx="1933858" cy="317254"/>
              <a:chOff x="1098000" y="5524014"/>
              <a:chExt cx="1933858" cy="317254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5B047327-FF41-7248-A9C9-1D186C751899}"/>
                  </a:ext>
                </a:extLst>
              </p:cNvPr>
              <p:cNvSpPr txBox="1"/>
              <p:nvPr/>
            </p:nvSpPr>
            <p:spPr>
              <a:xfrm>
                <a:off x="1098000" y="5533491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Jul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FFCEC9F-8E5C-C94A-B97B-DB64BB04ABB9}"/>
                  </a:ext>
                </a:extLst>
              </p:cNvPr>
              <p:cNvSpPr txBox="1"/>
              <p:nvPr/>
            </p:nvSpPr>
            <p:spPr>
              <a:xfrm>
                <a:off x="1566000" y="5533490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Oct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A98990B6-1A02-D342-B7DD-A7E35F009899}"/>
                  </a:ext>
                </a:extLst>
              </p:cNvPr>
              <p:cNvSpPr txBox="1"/>
              <p:nvPr/>
            </p:nvSpPr>
            <p:spPr>
              <a:xfrm>
                <a:off x="2046901" y="5528752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Jan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CCA83C73-A41A-F24F-8310-C63497ABD275}"/>
                  </a:ext>
                </a:extLst>
              </p:cNvPr>
              <p:cNvSpPr txBox="1"/>
              <p:nvPr/>
            </p:nvSpPr>
            <p:spPr>
              <a:xfrm>
                <a:off x="2527802" y="5524014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Apr</a:t>
                </a:r>
              </a:p>
            </p:txBody>
          </p:sp>
        </p:grp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1365A3E-1AAF-6E42-B514-826FC8CA34E3}"/>
              </a:ext>
            </a:extLst>
          </p:cNvPr>
          <p:cNvGrpSpPr/>
          <p:nvPr/>
        </p:nvGrpSpPr>
        <p:grpSpPr>
          <a:xfrm>
            <a:off x="8947413" y="5701609"/>
            <a:ext cx="2117680" cy="360040"/>
            <a:chOff x="1098000" y="5517232"/>
            <a:chExt cx="2117680" cy="3600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68934E-9AE9-184C-A21B-81EB8E84E766}"/>
                </a:ext>
              </a:extLst>
            </p:cNvPr>
            <p:cNvSpPr/>
            <p:nvPr/>
          </p:nvSpPr>
          <p:spPr bwMode="auto">
            <a:xfrm>
              <a:off x="1271464" y="5517232"/>
              <a:ext cx="1944216" cy="1654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FC28B98A-F5DB-FD4E-88DE-5F87CA541616}"/>
                </a:ext>
              </a:extLst>
            </p:cNvPr>
            <p:cNvGrpSpPr/>
            <p:nvPr/>
          </p:nvGrpSpPr>
          <p:grpSpPr>
            <a:xfrm>
              <a:off x="1098000" y="5560018"/>
              <a:ext cx="1933858" cy="317254"/>
              <a:chOff x="1098000" y="5524014"/>
              <a:chExt cx="1933858" cy="317254"/>
            </a:xfrm>
          </p:grpSpPr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CB433ED-C9F4-B148-8389-6B7B6A8EA96C}"/>
                  </a:ext>
                </a:extLst>
              </p:cNvPr>
              <p:cNvSpPr txBox="1"/>
              <p:nvPr/>
            </p:nvSpPr>
            <p:spPr>
              <a:xfrm>
                <a:off x="1098000" y="5533491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Jul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0FC1D94-AE14-B743-AE1C-12B3F7C5E81B}"/>
                  </a:ext>
                </a:extLst>
              </p:cNvPr>
              <p:cNvSpPr txBox="1"/>
              <p:nvPr/>
            </p:nvSpPr>
            <p:spPr>
              <a:xfrm>
                <a:off x="1566000" y="5533490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Oct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E0F780C-2F36-DB48-B72A-F8EDEB0263BA}"/>
                  </a:ext>
                </a:extLst>
              </p:cNvPr>
              <p:cNvSpPr txBox="1"/>
              <p:nvPr/>
            </p:nvSpPr>
            <p:spPr>
              <a:xfrm>
                <a:off x="2046901" y="5528752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Jan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7ED0FD7-4764-CF4E-8E27-90E76B19311C}"/>
                  </a:ext>
                </a:extLst>
              </p:cNvPr>
              <p:cNvSpPr txBox="1"/>
              <p:nvPr/>
            </p:nvSpPr>
            <p:spPr>
              <a:xfrm>
                <a:off x="2527802" y="5524014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Apr</a:t>
                </a:r>
              </a:p>
            </p:txBody>
          </p:sp>
        </p:grp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FE5AB3E5-C32D-8F40-9BD2-87E1D124B797}"/>
              </a:ext>
            </a:extLst>
          </p:cNvPr>
          <p:cNvSpPr txBox="1"/>
          <p:nvPr/>
        </p:nvSpPr>
        <p:spPr>
          <a:xfrm>
            <a:off x="11065093" y="2852936"/>
            <a:ext cx="1145537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/>
              <a:t>v</a:t>
            </a:r>
            <a:r>
              <a:rPr lang="en-US" sz="1400" baseline="-25000"/>
              <a:t>a</a:t>
            </a:r>
            <a:r>
              <a:rPr lang="en-US" sz="1400"/>
              <a:t> (top) and M</a:t>
            </a:r>
            <a:r>
              <a:rPr lang="en-US" sz="1400" baseline="-25000"/>
              <a:t>y</a:t>
            </a:r>
            <a:r>
              <a:rPr lang="en-US" sz="1400"/>
              <a:t> (bottom) monthly climatology at 15 hPa in five latitude bands: </a:t>
            </a:r>
          </a:p>
          <a:p>
            <a:r>
              <a:rPr lang="en-US" sz="1400"/>
              <a:t>-80°:-60°,</a:t>
            </a:r>
          </a:p>
          <a:p>
            <a:r>
              <a:rPr lang="en-US" sz="1400"/>
              <a:t>-60°:-40°,</a:t>
            </a:r>
          </a:p>
          <a:p>
            <a:r>
              <a:rPr lang="en-US" sz="1400"/>
              <a:t>-20°:20°,</a:t>
            </a:r>
          </a:p>
          <a:p>
            <a:r>
              <a:rPr lang="en-US" sz="1400"/>
              <a:t>40°:60°,</a:t>
            </a:r>
          </a:p>
          <a:p>
            <a:r>
              <a:rPr lang="en-US" sz="1400"/>
              <a:t>60°:80°. 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0AB266E5-FA0A-924A-BB2E-555462B5BED8}"/>
              </a:ext>
            </a:extLst>
          </p:cNvPr>
          <p:cNvGrpSpPr/>
          <p:nvPr/>
        </p:nvGrpSpPr>
        <p:grpSpPr>
          <a:xfrm>
            <a:off x="290358" y="6019000"/>
            <a:ext cx="10841997" cy="506344"/>
            <a:chOff x="290358" y="5960024"/>
            <a:chExt cx="10841997" cy="5063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434956C-EB0F-CD4F-94BE-56DF95513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3567" y="6237094"/>
              <a:ext cx="4518787" cy="22453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5C26980-29FA-C847-9295-162AF136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74" y="6222020"/>
              <a:ext cx="5882513" cy="24434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4A8B27-6BC5-D94C-8118-9F87CDC226CC}"/>
                </a:ext>
              </a:extLst>
            </p:cNvPr>
            <p:cNvSpPr/>
            <p:nvPr/>
          </p:nvSpPr>
          <p:spPr bwMode="auto">
            <a:xfrm>
              <a:off x="290358" y="5960024"/>
              <a:ext cx="10841997" cy="49331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B8255F75-721D-E741-84A6-892D67F693C1}"/>
              </a:ext>
            </a:extLst>
          </p:cNvPr>
          <p:cNvSpPr txBox="1"/>
          <p:nvPr/>
        </p:nvSpPr>
        <p:spPr>
          <a:xfrm>
            <a:off x="2882405" y="6021288"/>
            <a:ext cx="76532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CTM+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3333F3F-FE12-8A47-8D3C-3CBB77BD910A}"/>
              </a:ext>
            </a:extLst>
          </p:cNvPr>
          <p:cNvSpPr txBox="1"/>
          <p:nvPr/>
        </p:nvSpPr>
        <p:spPr>
          <a:xfrm>
            <a:off x="4281481" y="6027224"/>
            <a:ext cx="76532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CTM+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613875E-C8AB-5D4C-8DC0-01A9DB07428C}"/>
              </a:ext>
            </a:extLst>
          </p:cNvPr>
          <p:cNvSpPr txBox="1"/>
          <p:nvPr/>
        </p:nvSpPr>
        <p:spPr>
          <a:xfrm>
            <a:off x="5690717" y="6035253"/>
            <a:ext cx="76532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CTM+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200C4C7-BACF-9A44-BCB3-7E1C8A4FE73C}"/>
              </a:ext>
            </a:extLst>
          </p:cNvPr>
          <p:cNvSpPr txBox="1"/>
          <p:nvPr/>
        </p:nvSpPr>
        <p:spPr>
          <a:xfrm>
            <a:off x="8976320" y="6043282"/>
            <a:ext cx="76532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CTM+</a:t>
            </a:r>
          </a:p>
        </p:txBody>
      </p:sp>
    </p:spTree>
    <p:extLst>
      <p:ext uri="{BB962C8B-B14F-4D97-AF65-F5344CB8AC3E}">
        <p14:creationId xmlns:p14="http://schemas.microsoft.com/office/powerpoint/2010/main" val="110963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46FD502-85A5-9048-A01E-B44C8E3D0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108647"/>
            <a:ext cx="9474784" cy="544830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CB5155-C5E0-4444-B697-F3901C6D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B1F9-9F1F-4DE0-BE50-07CC840528BF}" type="slidenum">
              <a:rPr lang="nl-BE" smtClean="0"/>
              <a:pPr>
                <a:defRPr/>
              </a:pPr>
              <a:t>9</a:t>
            </a:fld>
            <a:endParaRPr lang="nl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8BE83B-AF48-AD4C-9DF1-98E1F267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Added value to the BASCOE CTM: chemical evolution of the lower stratospheric polar vortex leading to the ozone hole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C0A296-F5C0-3F4F-9783-BA74CD732D67}"/>
              </a:ext>
            </a:extLst>
          </p:cNvPr>
          <p:cNvSpPr txBox="1"/>
          <p:nvPr/>
        </p:nvSpPr>
        <p:spPr>
          <a:xfrm>
            <a:off x="191344" y="2276872"/>
            <a:ext cx="2226656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Left: Time series of daily mean MLS profiles (top), their BRAM2 counterpart (centre) and BASCOE free CTM run (bottom) in the inner vortex (&lt;75°S) during the Antarctic winter 2009 for O</a:t>
            </a:r>
            <a:r>
              <a:rPr lang="en-US" sz="1600" baseline="-25000"/>
              <a:t>3</a:t>
            </a:r>
            <a:r>
              <a:rPr lang="en-US" sz="1600"/>
              <a:t>, H</a:t>
            </a:r>
            <a:r>
              <a:rPr lang="en-US" sz="1600" baseline="-25000"/>
              <a:t>2</a:t>
            </a:r>
            <a:r>
              <a:rPr lang="en-US" sz="1600"/>
              <a:t>O, N</a:t>
            </a:r>
            <a:r>
              <a:rPr lang="en-US" sz="1600" baseline="-25000"/>
              <a:t>2</a:t>
            </a:r>
            <a:r>
              <a:rPr lang="en-US" sz="1600"/>
              <a:t>O, HNO</a:t>
            </a:r>
            <a:r>
              <a:rPr lang="en-US" sz="1600" baseline="-25000"/>
              <a:t>3</a:t>
            </a:r>
            <a:r>
              <a:rPr lang="en-US" sz="1600"/>
              <a:t>, HCl and ClO. </a:t>
            </a:r>
          </a:p>
        </p:txBody>
      </p:sp>
    </p:spTree>
    <p:extLst>
      <p:ext uri="{BB962C8B-B14F-4D97-AF65-F5344CB8AC3E}">
        <p14:creationId xmlns:p14="http://schemas.microsoft.com/office/powerpoint/2010/main" val="2683878813"/>
      </p:ext>
    </p:extLst>
  </p:cSld>
  <p:clrMapOvr>
    <a:masterClrMapping/>
  </p:clrMapOvr>
</p:sld>
</file>

<file path=ppt/theme/theme1.xml><?xml version="1.0" encoding="utf-8"?>
<a:theme xmlns:a="http://schemas.openxmlformats.org/drawingml/2006/main" name="BIRA50y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algn="ctr">
          <a:solidFill>
            <a:schemeClr val="tx1"/>
          </a:solidFill>
          <a:round/>
          <a:headEnd/>
          <a:tailEnd/>
        </a:ln>
        <a:effectLst/>
      </a:spPr>
      <a:bodyPr wrap="none" rtlCol="0" anchor="ctr"/>
      <a:lstStyle>
        <a:defPPr algn="ctr">
          <a:defRPr sz="2400" b="1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rrera_IUGG2019_v01" id="{8A9C79AC-460B-0B48-BA17-D59141FE9499}" vid="{E517CFAB-C2AB-2444-8F82-97E3C04CC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122912</TotalTime>
  <Words>1287</Words>
  <Application>Microsoft Macintosh PowerPoint</Application>
  <PresentationFormat>Grand écran</PresentationFormat>
  <Paragraphs>158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Gill Sans MT</vt:lpstr>
      <vt:lpstr>Open Sans</vt:lpstr>
      <vt:lpstr>BIRA50y_template</vt:lpstr>
      <vt:lpstr>On the added value of chemical reanalyses in the middle atmosphere: lessons learned from the BASCOE Reanalysis of Aura MLS, version 2 (BRAM2)</vt:lpstr>
      <vt:lpstr>Motivations</vt:lpstr>
      <vt:lpstr>BRAM2 (BASCOE Reanalysis of Aura MLS, version 2)</vt:lpstr>
      <vt:lpstr>Added value to MLS: middle stratospheric H2O</vt:lpstr>
      <vt:lpstr>Added value to MLS: O3 in the tropical tropopause layer (TTL)</vt:lpstr>
      <vt:lpstr>Drift between observational datasets</vt:lpstr>
      <vt:lpstr>Applications: Evaluation of BDC in a CCM and four meteorological reanalyses</vt:lpstr>
      <vt:lpstr>Applications: Evaluation of BDC in a CCM and four meteorological reanalyses</vt:lpstr>
      <vt:lpstr>Added value to the BASCOE CTM: chemical evolution of the lower stratospheric polar vortex leading to the ozone hole</vt:lpstr>
      <vt:lpstr>BRAM2 uncertainty based on the ensemble spread</vt:lpstr>
      <vt:lpstr>BRAM2 issue: BASCOE-CTM ozone deficit</vt:lpstr>
      <vt:lpstr>Conclusions</vt:lpstr>
    </vt:vector>
  </TitlesOfParts>
  <Company>IASB-BIRA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Reanalysis of stratospheric chemical composition based on assimilation of EOS Aura MLS and MIPAS data: latest improvements</dc:title>
  <dc:creator>quentin errera</dc:creator>
  <cp:lastModifiedBy>Quentin Errera</cp:lastModifiedBy>
  <cp:revision>928</cp:revision>
  <cp:lastPrinted>2019-12-11T16:42:08Z</cp:lastPrinted>
  <dcterms:created xsi:type="dcterms:W3CDTF">2014-04-22T12:53:49Z</dcterms:created>
  <dcterms:modified xsi:type="dcterms:W3CDTF">2019-12-12T17:51:36Z</dcterms:modified>
</cp:coreProperties>
</file>